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522" r:id="rId5"/>
    <p:sldId id="546" r:id="rId6"/>
    <p:sldId id="523" r:id="rId7"/>
    <p:sldId id="259" r:id="rId8"/>
    <p:sldId id="260" r:id="rId9"/>
    <p:sldId id="261" r:id="rId10"/>
    <p:sldId id="547" r:id="rId11"/>
    <p:sldId id="548" r:id="rId12"/>
    <p:sldId id="262" r:id="rId13"/>
    <p:sldId id="263" r:id="rId14"/>
    <p:sldId id="264" r:id="rId15"/>
    <p:sldId id="550" r:id="rId16"/>
    <p:sldId id="549" r:id="rId17"/>
    <p:sldId id="266" r:id="rId18"/>
    <p:sldId id="556" r:id="rId19"/>
    <p:sldId id="558" r:id="rId20"/>
    <p:sldId id="541" r:id="rId21"/>
    <p:sldId id="559" r:id="rId22"/>
    <p:sldId id="561" r:id="rId23"/>
    <p:sldId id="560" r:id="rId24"/>
    <p:sldId id="562" r:id="rId25"/>
    <p:sldId id="270" r:id="rId26"/>
    <p:sldId id="565" r:id="rId27"/>
    <p:sldId id="269" r:id="rId28"/>
    <p:sldId id="563" r:id="rId29"/>
    <p:sldId id="564" r:id="rId30"/>
    <p:sldId id="265" r:id="rId31"/>
    <p:sldId id="566" r:id="rId32"/>
    <p:sldId id="268" r:id="rId33"/>
    <p:sldId id="568" r:id="rId34"/>
    <p:sldId id="267" r:id="rId35"/>
    <p:sldId id="567" r:id="rId36"/>
    <p:sldId id="272" r:id="rId37"/>
    <p:sldId id="525" r:id="rId38"/>
    <p:sldId id="273" r:id="rId3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4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  <p:extLst>
      <p:ext uri="{BB962C8B-B14F-4D97-AF65-F5344CB8AC3E}">
        <p14:creationId xmlns:p14="http://schemas.microsoft.com/office/powerpoint/2010/main" val="414996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1" name="Shape 9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Když odkazujeme na sekci na stejné stránce, použijeme ID dané sekce s křížkem na začátku.</a:t>
            </a:r>
          </a:p>
          <a:p>
            <a:r>
              <a:t>Header, nav  i a jsou sémantický prvky.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4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dirty="0" err="1"/>
              <a:t>lepší</a:t>
            </a:r>
            <a:r>
              <a:rPr lang="en-IE" sz="2400" dirty="0"/>
              <a:t> </a:t>
            </a:r>
            <a:r>
              <a:rPr lang="en-IE" sz="2400" dirty="0" err="1"/>
              <a:t>zadávání</a:t>
            </a:r>
            <a:r>
              <a:rPr lang="en-IE" sz="2400" dirty="0"/>
              <a:t> </a:t>
            </a:r>
            <a:r>
              <a:rPr lang="en-IE" sz="2400" dirty="0" err="1"/>
              <a:t>práce</a:t>
            </a:r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r>
              <a:rPr lang="en-IE" sz="2400" dirty="0" err="1"/>
              <a:t>href</a:t>
            </a:r>
            <a:r>
              <a:rPr lang="en-IE" sz="2400" dirty="0"/>
              <a:t>=. </a:t>
            </a:r>
            <a:r>
              <a:rPr lang="en-IE" sz="2400" dirty="0" err="1"/>
              <a:t>adresa</a:t>
            </a:r>
            <a:r>
              <a:rPr lang="en-IE" sz="2400" dirty="0"/>
              <a:t>, cesta k CSS </a:t>
            </a:r>
            <a:r>
              <a:rPr lang="en-IE" sz="2400" dirty="0" err="1"/>
              <a:t>souboru</a:t>
            </a:r>
            <a:endParaRPr lang="en-IE" sz="2400" dirty="0"/>
          </a:p>
          <a:p>
            <a:r>
              <a:rPr lang="en-IE" sz="2400" dirty="0"/>
              <a:t>type = </a:t>
            </a:r>
            <a:r>
              <a:rPr lang="en-IE" sz="2400" dirty="0" err="1"/>
              <a:t>typ</a:t>
            </a:r>
            <a:r>
              <a:rPr lang="en-IE" sz="2400" dirty="0"/>
              <a:t> </a:t>
            </a:r>
            <a:r>
              <a:rPr lang="en-IE" sz="2400" dirty="0" err="1"/>
              <a:t>dokumentu</a:t>
            </a:r>
            <a:br>
              <a:rPr lang="en-IE" sz="2400" dirty="0"/>
            </a:br>
            <a:r>
              <a:rPr lang="en-IE" sz="2400" dirty="0" err="1"/>
              <a:t>rel</a:t>
            </a:r>
            <a:r>
              <a:rPr lang="en-IE" sz="2400" dirty="0"/>
              <a:t> = vztah </a:t>
            </a:r>
            <a:r>
              <a:rPr lang="en-IE" sz="2400" dirty="0" err="1"/>
              <a:t>mezi</a:t>
            </a:r>
            <a:r>
              <a:rPr lang="en-IE" sz="2400" dirty="0"/>
              <a:t> html a </a:t>
            </a:r>
            <a:r>
              <a:rPr lang="en-IE" sz="2400" dirty="0" err="1"/>
              <a:t>css</a:t>
            </a:r>
            <a:r>
              <a:rPr lang="en-IE" sz="2400" dirty="0"/>
              <a:t> </a:t>
            </a:r>
            <a:r>
              <a:rPr lang="en-IE" sz="2400" dirty="0" err="1"/>
              <a:t>dokumentem</a:t>
            </a:r>
            <a:endParaRPr lang="en-IE" sz="2400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5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  <p:extLst>
      <p:ext uri="{BB962C8B-B14F-4D97-AF65-F5344CB8AC3E}">
        <p14:creationId xmlns:p14="http://schemas.microsoft.com/office/powerpoint/2010/main" val="280943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fonts.google.com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60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7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35889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7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5C84D8EA-BD61-C103-43DF-8813C8107411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n-ea"/>
                <a:cs typeface="+mn-cs"/>
                <a:sym typeface="Vodafone Rg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" TargetMode="Externa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8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Základy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988142" y="1061884"/>
            <a:ext cx="520976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&lt;</a:t>
            </a:r>
            <a:r>
              <a:rPr kumimoji="0" lang="cs-CZ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tag do stránky (index.html) a pojmenujte si ji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83FAC-E77C-213E-3B51-DE731BB1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42" y="2950349"/>
            <a:ext cx="5458587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92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988142" y="1061884"/>
            <a:ext cx="412933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&lt;</a:t>
            </a:r>
            <a:r>
              <a:rPr kumimoji="0" lang="cs-CZ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tag do stránky a pojmenujte si ji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83FAC-E77C-213E-3B51-DE731BB1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42" y="2950349"/>
            <a:ext cx="5458587" cy="138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5443D-ACDB-DD98-B57F-069DA23D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3" y="1453957"/>
            <a:ext cx="6134956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61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1"/>
            <a:chOff x="0" y="0"/>
            <a:chExt cx="8484372" cy="640049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marL="523876" lvl="2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marL="523876" lvl="2" indent="-138113">
              <a:buChar char="•"/>
            </a:pPr>
            <a:r>
              <a:t>Mají pouze atributy, nemají obsah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r>
              <a:t>Obsahem prvku může být i jiný prvek</a:t>
            </a:r>
          </a:p>
          <a:p>
            <a:pPr marL="523876" lvl="2" indent="-138113">
              <a:buChar char="•"/>
            </a:pPr>
            <a:r>
              <a:t>Obalový prvek se nazývá rodič</a:t>
            </a:r>
          </a:p>
          <a:p>
            <a:pPr marL="523876" lvl="2" indent="-138113">
              <a:buChar char="•"/>
            </a:pPr>
            <a:r>
              <a:t>Prvek uvnitř se nazývá potomek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018D-12A0-E3D3-F766-510D916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Anatomie CSS pravidel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1F130A-65CD-623F-EF3D-AC6ECFA3C4F0}"/>
              </a:ext>
            </a:extLst>
          </p:cNvPr>
          <p:cNvSpPr txBox="1">
            <a:spLocks/>
          </p:cNvSpPr>
          <p:nvPr/>
        </p:nvSpPr>
        <p:spPr>
          <a:xfrm>
            <a:off x="5152380" y="4713136"/>
            <a:ext cx="413410" cy="238889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72A83A2B-3358-44F8-83A0-4598795D8FB5}" type="slidenum">
              <a:rPr lang="en-GB" smtClean="0">
                <a:solidFill>
                  <a:schemeClr val="tx1"/>
                </a:solidFill>
              </a:rPr>
              <a:pPr/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253E43E-3EAB-C630-3531-5B096105A35E}"/>
              </a:ext>
            </a:extLst>
          </p:cNvPr>
          <p:cNvSpPr txBox="1">
            <a:spLocks/>
          </p:cNvSpPr>
          <p:nvPr/>
        </p:nvSpPr>
        <p:spPr>
          <a:xfrm>
            <a:off x="6924360" y="4712099"/>
            <a:ext cx="2133600" cy="238889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74C654BC-473E-4FB9-99DD-FCB475D624B7}" type="datetime3">
              <a:rPr lang="en-US" smtClean="0">
                <a:solidFill>
                  <a:schemeClr val="tx1"/>
                </a:solidFill>
              </a:rPr>
              <a:pPr/>
              <a:t>7 July 2023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Google Shape;712;p103">
            <a:extLst>
              <a:ext uri="{FF2B5EF4-FFF2-40B4-BE49-F238E27FC236}">
                <a16:creationId xmlns:a16="http://schemas.microsoft.com/office/drawing/2014/main" id="{8146D3E8-218C-D865-E995-7E8EADC87500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75054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Google Shape;713;p103">
            <a:extLst>
              <a:ext uri="{FF2B5EF4-FFF2-40B4-BE49-F238E27FC236}">
                <a16:creationId xmlns:a16="http://schemas.microsoft.com/office/drawing/2014/main" id="{12A391DD-3001-6F56-86BA-822A7CBF3BB6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714;p103">
            <a:extLst>
              <a:ext uri="{FF2B5EF4-FFF2-40B4-BE49-F238E27FC236}">
                <a16:creationId xmlns:a16="http://schemas.microsoft.com/office/drawing/2014/main" id="{CE060E05-39EB-0A17-89A4-1309BF20A313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715;p103">
            <a:extLst>
              <a:ext uri="{FF2B5EF4-FFF2-40B4-BE49-F238E27FC236}">
                <a16:creationId xmlns:a16="http://schemas.microsoft.com/office/drawing/2014/main" id="{81156893-8313-9EB6-33FC-CB58912D6621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716;p103">
            <a:extLst>
              <a:ext uri="{FF2B5EF4-FFF2-40B4-BE49-F238E27FC236}">
                <a16:creationId xmlns:a16="http://schemas.microsoft.com/office/drawing/2014/main" id="{4ACAB983-F5B1-9CF6-97E0-9C29372C3432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17;p103">
            <a:extLst>
              <a:ext uri="{FF2B5EF4-FFF2-40B4-BE49-F238E27FC236}">
                <a16:creationId xmlns:a16="http://schemas.microsoft.com/office/drawing/2014/main" id="{29238F7A-D4E5-9B11-D99D-7E936407FD43}"/>
              </a:ext>
            </a:extLst>
          </p:cNvPr>
          <p:cNvSpPr txBox="1"/>
          <p:nvPr/>
        </p:nvSpPr>
        <p:spPr>
          <a:xfrm>
            <a:off x="281207" y="326778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719;p103">
            <a:extLst>
              <a:ext uri="{FF2B5EF4-FFF2-40B4-BE49-F238E27FC236}">
                <a16:creationId xmlns:a16="http://schemas.microsoft.com/office/drawing/2014/main" id="{24D8F866-3533-A66C-B017-81BEFB9723B0}"/>
              </a:ext>
            </a:extLst>
          </p:cNvPr>
          <p:cNvCxnSpPr>
            <a:cxnSpLocks/>
          </p:cNvCxnSpPr>
          <p:nvPr/>
        </p:nvCxnSpPr>
        <p:spPr>
          <a:xfrm flipV="1">
            <a:off x="1795064" y="3291371"/>
            <a:ext cx="1429504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720;p103">
            <a:extLst>
              <a:ext uri="{FF2B5EF4-FFF2-40B4-BE49-F238E27FC236}">
                <a16:creationId xmlns:a16="http://schemas.microsoft.com/office/drawing/2014/main" id="{B27BFC90-5633-48D7-1EBA-0FE27C44AEA0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722;p103">
            <a:extLst>
              <a:ext uri="{FF2B5EF4-FFF2-40B4-BE49-F238E27FC236}">
                <a16:creationId xmlns:a16="http://schemas.microsoft.com/office/drawing/2014/main" id="{35C767A0-5069-980E-3FA9-9BBBDFBFE76B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147732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176481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CSS</a:t>
            </a:r>
            <a:r>
              <a:rPr dirty="0"/>
              <a:t> – </a:t>
            </a:r>
            <a:r>
              <a:rPr lang="cs-CZ" dirty="0"/>
              <a:t>Barvy</a:t>
            </a:r>
            <a:endParaRPr dirty="0"/>
          </a:p>
        </p:txBody>
      </p:sp>
      <p:graphicFrame>
        <p:nvGraphicFramePr>
          <p:cNvPr id="2" name="Content Placeholder 13">
            <a:extLst>
              <a:ext uri="{FF2B5EF4-FFF2-40B4-BE49-F238E27FC236}">
                <a16:creationId xmlns:a16="http://schemas.microsoft.com/office/drawing/2014/main" id="{7C713A79-F6CC-2F9D-D9C8-A71CD70E6F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222987"/>
              </p:ext>
            </p:extLst>
          </p:nvPr>
        </p:nvGraphicFramePr>
        <p:xfrm>
          <a:off x="4635501" y="3281171"/>
          <a:ext cx="4667761" cy="140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Název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Jak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Příklad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994404106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r>
                        <a:rPr lang="en-US" sz="1200" b="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rrggbb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dirty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326946-2FD1-6D3A-030D-9276FBBC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5" y="734456"/>
            <a:ext cx="4525006" cy="362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D13FD-10A6-9BA5-03CA-ABFD3321D82F}"/>
              </a:ext>
            </a:extLst>
          </p:cNvPr>
          <p:cNvSpPr txBox="1"/>
          <p:nvPr/>
        </p:nvSpPr>
        <p:spPr>
          <a:xfrm>
            <a:off x="5759245" y="843960"/>
            <a:ext cx="238206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Otevřete si CSS soubor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cs-CZ" dirty="0"/>
              <a:t>Zbarvěte si Nadpisy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528F6-69AA-AA3E-19CC-DD7D4BB7987C}"/>
              </a:ext>
            </a:extLst>
          </p:cNvPr>
          <p:cNvCxnSpPr/>
          <p:nvPr/>
        </p:nvCxnSpPr>
        <p:spPr>
          <a:xfrm flipH="1">
            <a:off x="1349477" y="1260987"/>
            <a:ext cx="1120878" cy="8111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E22B30-E1AB-6798-63A4-B6D9B4BF4909}"/>
              </a:ext>
            </a:extLst>
          </p:cNvPr>
          <p:cNvCxnSpPr/>
          <p:nvPr/>
        </p:nvCxnSpPr>
        <p:spPr>
          <a:xfrm flipH="1" flipV="1">
            <a:off x="1836174" y="1924665"/>
            <a:ext cx="536824" cy="17698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31980E-A105-6193-43D0-02E0779CF577}"/>
              </a:ext>
            </a:extLst>
          </p:cNvPr>
          <p:cNvCxnSpPr/>
          <p:nvPr/>
        </p:nvCxnSpPr>
        <p:spPr>
          <a:xfrm flipH="1">
            <a:off x="2912806" y="1533832"/>
            <a:ext cx="280220" cy="958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ED70E5-EA36-1A03-AC5B-454CD5846291}"/>
              </a:ext>
            </a:extLst>
          </p:cNvPr>
          <p:cNvCxnSpPr/>
          <p:nvPr/>
        </p:nvCxnSpPr>
        <p:spPr>
          <a:xfrm flipH="1" flipV="1">
            <a:off x="1194619" y="2013155"/>
            <a:ext cx="538316" cy="3392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4848FC-694A-15CE-2B4D-3053101E9FED}"/>
              </a:ext>
            </a:extLst>
          </p:cNvPr>
          <p:cNvSpPr txBox="1"/>
          <p:nvPr/>
        </p:nvSpPr>
        <p:spPr>
          <a:xfrm>
            <a:off x="2544638" y="1029965"/>
            <a:ext cx="10082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Název tagu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6EA33-4363-AB60-E14F-1DCD491262C6}"/>
              </a:ext>
            </a:extLst>
          </p:cNvPr>
          <p:cNvSpPr txBox="1"/>
          <p:nvPr/>
        </p:nvSpPr>
        <p:spPr>
          <a:xfrm>
            <a:off x="3274142" y="1533832"/>
            <a:ext cx="76142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hodnota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D137E-AE72-13B8-6701-56B32F18D1B5}"/>
              </a:ext>
            </a:extLst>
          </p:cNvPr>
          <p:cNvSpPr txBox="1"/>
          <p:nvPr/>
        </p:nvSpPr>
        <p:spPr>
          <a:xfrm>
            <a:off x="2525666" y="1989462"/>
            <a:ext cx="186589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Vlastnost co upravuji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F8B7-D798-5581-0892-DDE15AF69EC3}"/>
              </a:ext>
            </a:extLst>
          </p:cNvPr>
          <p:cNvSpPr txBox="1"/>
          <p:nvPr/>
        </p:nvSpPr>
        <p:spPr>
          <a:xfrm>
            <a:off x="1815535" y="2234089"/>
            <a:ext cx="71013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Závorky</a:t>
            </a:r>
          </a:p>
        </p:txBody>
      </p:sp>
    </p:spTree>
    <p:extLst>
      <p:ext uri="{BB962C8B-B14F-4D97-AF65-F5344CB8AC3E}">
        <p14:creationId xmlns:p14="http://schemas.microsoft.com/office/powerpoint/2010/main" val="16417773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/>
              <a:t>4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4144923" cy="829733"/>
          </a:xfrm>
        </p:spPr>
        <p:txBody>
          <a:bodyPr/>
          <a:lstStyle/>
          <a:p>
            <a:r>
              <a:rPr lang="cs-CZ">
                <a:latin typeface="Arial"/>
                <a:cs typeface="Arial"/>
                <a:sym typeface="Arial"/>
              </a:rPr>
              <a:t>Výběr dle typu elementu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49228" y="893977"/>
            <a:ext cx="43803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Například selector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img </a:t>
            </a:r>
            <a:r>
              <a:rPr lang="cs-CZ" sz="1600">
                <a:solidFill>
                  <a:schemeClr val="bg1"/>
                </a:solidFill>
              </a:rPr>
              <a:t>vybere všechny tagy &lt;img&gt;, to jest obrázky na stránce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DF25C1F-0645-4F99-A517-7308C273B7BC}"/>
              </a:ext>
            </a:extLst>
          </p:cNvPr>
          <p:cNvSpPr txBox="1">
            <a:spLocks/>
          </p:cNvSpPr>
          <p:nvPr/>
        </p:nvSpPr>
        <p:spPr>
          <a:xfrm>
            <a:off x="408598" y="1477945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latin typeface="Arial"/>
                <a:cs typeface="Arial"/>
                <a:sym typeface="Arial"/>
              </a:rPr>
              <a:t>Výběr dle třídy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4C3BF-9250-4C1D-8D98-0651C9CE88F9}"/>
              </a:ext>
            </a:extLst>
          </p:cNvPr>
          <p:cNvSpPr txBox="1"/>
          <p:nvPr/>
        </p:nvSpPr>
        <p:spPr>
          <a:xfrm>
            <a:off x="277105" y="2148489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Například selector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.content</a:t>
            </a:r>
            <a:r>
              <a:rPr lang="cs-CZ" sz="1600">
                <a:solidFill>
                  <a:schemeClr val="bg1"/>
                </a:solidFill>
              </a:rPr>
              <a:t> vybere všechny elementy na stránce které mají atribut</a:t>
            </a:r>
            <a:r>
              <a:rPr lang="cs-CZ" sz="1600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class="content".</a:t>
            </a:r>
            <a:endParaRPr lang="cs-CZ" sz="1600">
              <a:solidFill>
                <a:schemeClr val="bg1"/>
              </a:solidFill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BD0353F-BB57-4783-8A6B-22A61070487F}"/>
              </a:ext>
            </a:extLst>
          </p:cNvPr>
          <p:cNvSpPr txBox="1">
            <a:spLocks/>
          </p:cNvSpPr>
          <p:nvPr/>
        </p:nvSpPr>
        <p:spPr>
          <a:xfrm>
            <a:off x="408597" y="2997298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latin typeface="Arial"/>
                <a:cs typeface="Arial"/>
                <a:sym typeface="Arial"/>
              </a:rPr>
              <a:t>Výběr dle ID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A87D2-32B7-4F86-B244-555C9E93A90D}"/>
              </a:ext>
            </a:extLst>
          </p:cNvPr>
          <p:cNvSpPr txBox="1"/>
          <p:nvPr/>
        </p:nvSpPr>
        <p:spPr>
          <a:xfrm>
            <a:off x="277104" y="3639965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Elementy mohou mít atribut id="footer" který jim dává jedinečnost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Vybíráme pomocí #footer.</a:t>
            </a: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B68F644-409A-4A98-BC3A-7FB70FCF4884}"/>
              </a:ext>
            </a:extLst>
          </p:cNvPr>
          <p:cNvSpPr txBox="1">
            <a:spLocks/>
          </p:cNvSpPr>
          <p:nvPr/>
        </p:nvSpPr>
        <p:spPr>
          <a:xfrm>
            <a:off x="213451" y="4230901"/>
            <a:ext cx="4144923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cs-CZ">
              <a:latin typeface="Arial"/>
              <a:cs typeface="Arial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09C15C1-CAD8-4C6B-9C6D-6E2694DADBDF}"/>
              </a:ext>
            </a:extLst>
          </p:cNvPr>
          <p:cNvSpPr/>
          <p:nvPr/>
        </p:nvSpPr>
        <p:spPr>
          <a:xfrm>
            <a:off x="4114800" y="2265425"/>
            <a:ext cx="914399" cy="612648"/>
          </a:xfrm>
          <a:prstGeom prst="wedgeRoundRectCallou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9B553-AC84-B21F-CB7F-EDD7D546F253}"/>
              </a:ext>
            </a:extLst>
          </p:cNvPr>
          <p:cNvSpPr txBox="1"/>
          <p:nvPr/>
        </p:nvSpPr>
        <p:spPr>
          <a:xfrm>
            <a:off x="6271282" y="2549608"/>
            <a:ext cx="7341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Ondra ?</a:t>
            </a:r>
          </a:p>
        </p:txBody>
      </p:sp>
    </p:spTree>
    <p:extLst>
      <p:ext uri="{BB962C8B-B14F-4D97-AF65-F5344CB8AC3E}">
        <p14:creationId xmlns:p14="http://schemas.microsoft.com/office/powerpoint/2010/main" val="35987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E7F3-7285-B573-F20D-0430669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Zápis </a:t>
            </a:r>
            <a:r>
              <a:rPr lang="cs-CZ" dirty="0" err="1"/>
              <a:t>class</a:t>
            </a:r>
            <a:r>
              <a:rPr lang="cs-CZ" dirty="0"/>
              <a:t> a ID do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C855-F5EA-3B7A-3762-794A2E3D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51" y="1676513"/>
            <a:ext cx="1638529" cy="581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5ACD9-DBB2-47CB-3B7C-AA91D845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1" y="1247828"/>
            <a:ext cx="4420217" cy="14384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CDDE1-C5C0-1477-DD89-925E6C3D8B09}"/>
              </a:ext>
            </a:extLst>
          </p:cNvPr>
          <p:cNvCxnSpPr/>
          <p:nvPr/>
        </p:nvCxnSpPr>
        <p:spPr>
          <a:xfrm>
            <a:off x="4417142" y="1393723"/>
            <a:ext cx="1769806" cy="34658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861299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 dobré vše mít dobře roztříděné</a:t>
            </a:r>
          </a:p>
          <a:p>
            <a:r>
              <a:t>Každá stránka začíná na souboru index.html </a:t>
            </a:r>
          </a:p>
          <a:p>
            <a:r>
              <a:t>Soubory jsou roztříděny podle určení</a:t>
            </a:r>
          </a:p>
          <a:p>
            <a:r>
              <a:t>Lépe se v tom orientuje</a:t>
            </a:r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876300"/>
            <a:ext cx="2865368" cy="19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5119255" y="464126"/>
            <a:ext cx="401782" cy="41217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223164" y="2570017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5521035" y="2050472"/>
            <a:ext cx="983674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5638799" y="1510145"/>
            <a:ext cx="498476" cy="12469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5521035" y="36021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973782" y="3241963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6629400" y="2050472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6220402" y="1274618"/>
            <a:ext cx="8638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Obrázky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5424AC-EB2F-479B-BB07-B5A03750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270510"/>
            <a:ext cx="2704129" cy="45643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86862" y="20249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B128-84CD-D846-9912-07FAA266DF6D}"/>
              </a:ext>
            </a:extLst>
          </p:cNvPr>
          <p:cNvSpPr txBox="1"/>
          <p:nvPr/>
        </p:nvSpPr>
        <p:spPr>
          <a:xfrm>
            <a:off x="4487573" y="90610"/>
            <a:ext cx="30128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/>
              <a:t>vybírám můj list dle id</a:t>
            </a:r>
            <a:endParaRPr lang="cs-C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177F9-E635-4E40-BA93-DB1D2EB94DBA}"/>
              </a:ext>
            </a:extLst>
          </p:cNvPr>
          <p:cNvSpPr txBox="1"/>
          <p:nvPr/>
        </p:nvSpPr>
        <p:spPr>
          <a:xfrm>
            <a:off x="4487795" y="1058203"/>
            <a:ext cx="396856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>
                <a:solidFill>
                  <a:schemeClr val="bg1"/>
                </a:solidFill>
              </a:rPr>
              <a:t>vybírám kočku z mého listu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340A3-36BF-DC4B-B557-7DC1AD4512B0}"/>
              </a:ext>
            </a:extLst>
          </p:cNvPr>
          <p:cNvSpPr txBox="1"/>
          <p:nvPr/>
        </p:nvSpPr>
        <p:spPr>
          <a:xfrm>
            <a:off x="4487573" y="2368364"/>
            <a:ext cx="42264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>
                <a:solidFill>
                  <a:schemeClr val="bg1"/>
                </a:solidFill>
              </a:rPr>
              <a:t>vybírám cokoliv s třídou 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5E3C5-704B-0B46-8759-D36C9B67C2C0}"/>
              </a:ext>
            </a:extLst>
          </p:cNvPr>
          <p:cNvSpPr txBox="1"/>
          <p:nvPr/>
        </p:nvSpPr>
        <p:spPr>
          <a:xfrm>
            <a:off x="4487573" y="3522147"/>
            <a:ext cx="422716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/>
              <a:t>Vybírám kočku a zároveň psa</a:t>
            </a:r>
            <a:endParaRPr lang="cs-CZ" dirty="0"/>
          </a:p>
        </p:txBody>
      </p:sp>
      <p:cxnSp>
        <p:nvCxnSpPr>
          <p:cNvPr id="27" name="Google Shape;720;p103">
            <a:extLst>
              <a:ext uri="{FF2B5EF4-FFF2-40B4-BE49-F238E27FC236}">
                <a16:creationId xmlns:a16="http://schemas.microsoft.com/office/drawing/2014/main" id="{CD3619E4-92D5-CE4C-BA3C-26EA8C398427}"/>
              </a:ext>
            </a:extLst>
          </p:cNvPr>
          <p:cNvCxnSpPr>
            <a:cxnSpLocks/>
          </p:cNvCxnSpPr>
          <p:nvPr/>
        </p:nvCxnSpPr>
        <p:spPr>
          <a:xfrm flipH="1">
            <a:off x="2861376" y="73338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720;p103">
            <a:extLst>
              <a:ext uri="{FF2B5EF4-FFF2-40B4-BE49-F238E27FC236}">
                <a16:creationId xmlns:a16="http://schemas.microsoft.com/office/drawing/2014/main" id="{A4C8009B-70F5-2F40-AFC7-9D0FE5BF6780}"/>
              </a:ext>
            </a:extLst>
          </p:cNvPr>
          <p:cNvCxnSpPr>
            <a:cxnSpLocks/>
          </p:cNvCxnSpPr>
          <p:nvPr/>
        </p:nvCxnSpPr>
        <p:spPr>
          <a:xfrm flipH="1">
            <a:off x="2919157" y="192154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720;p103">
            <a:extLst>
              <a:ext uri="{FF2B5EF4-FFF2-40B4-BE49-F238E27FC236}">
                <a16:creationId xmlns:a16="http://schemas.microsoft.com/office/drawing/2014/main" id="{1F133665-872F-834D-A86D-487C870B1523}"/>
              </a:ext>
            </a:extLst>
          </p:cNvPr>
          <p:cNvCxnSpPr>
            <a:cxnSpLocks/>
          </p:cNvCxnSpPr>
          <p:nvPr/>
        </p:nvCxnSpPr>
        <p:spPr>
          <a:xfrm flipH="1" flipV="1">
            <a:off x="2862751" y="314644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720;p103">
            <a:extLst>
              <a:ext uri="{FF2B5EF4-FFF2-40B4-BE49-F238E27FC236}">
                <a16:creationId xmlns:a16="http://schemas.microsoft.com/office/drawing/2014/main" id="{A6275C1B-4E71-EB42-9729-7EC10B17537C}"/>
              </a:ext>
            </a:extLst>
          </p:cNvPr>
          <p:cNvCxnSpPr>
            <a:cxnSpLocks/>
          </p:cNvCxnSpPr>
          <p:nvPr/>
        </p:nvCxnSpPr>
        <p:spPr>
          <a:xfrm flipH="1">
            <a:off x="2862752" y="436571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60AB356F-FAD6-4D37-8491-E72ED6B1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88" y="641985"/>
            <a:ext cx="1876425" cy="247650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8399EEB-255F-4BE2-B91C-B2F186D6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2909952"/>
            <a:ext cx="2743200" cy="40563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62F9DF1-ED90-4EC0-8025-3819D25E7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1673352"/>
            <a:ext cx="2743200" cy="42519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EC387CE-59AB-4366-8BDE-106DA1E0C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0" y="4262258"/>
            <a:ext cx="2743200" cy="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38A3-2074-EC21-6A38-E14F9A6A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Více ke stylování seznamů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FBC8-258C-7CF9-0F0D-51CE50FE5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Ondra ??</a:t>
            </a:r>
          </a:p>
        </p:txBody>
      </p:sp>
    </p:spTree>
    <p:extLst>
      <p:ext uri="{BB962C8B-B14F-4D97-AF65-F5344CB8AC3E}">
        <p14:creationId xmlns:p14="http://schemas.microsoft.com/office/powerpoint/2010/main" val="2083569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D34-5E03-7D95-2CB4-B1B7E250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787E-074A-0178-9080-72E7DE6DD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Otevřete si soubor „ukol_2.html“</a:t>
            </a:r>
          </a:p>
          <a:p>
            <a:r>
              <a:rPr lang="cs-CZ" dirty="0"/>
              <a:t>Vytvořte a nastylujte si seznam z připravených zvířátek</a:t>
            </a:r>
          </a:p>
        </p:txBody>
      </p:sp>
    </p:spTree>
    <p:extLst>
      <p:ext uri="{BB962C8B-B14F-4D97-AF65-F5344CB8AC3E}">
        <p14:creationId xmlns:p14="http://schemas.microsoft.com/office/powerpoint/2010/main" val="11346657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4905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68E5-744F-99AC-E76C-9B973A78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tabulky Ondra ?</a:t>
            </a:r>
          </a:p>
        </p:txBody>
      </p:sp>
    </p:spTree>
    <p:extLst>
      <p:ext uri="{BB962C8B-B14F-4D97-AF65-F5344CB8AC3E}">
        <p14:creationId xmlns:p14="http://schemas.microsoft.com/office/powerpoint/2010/main" val="40766389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2A8-1638-3FB5-2738-6CC954B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Obrázek styly – Ondra ??</a:t>
            </a:r>
          </a:p>
        </p:txBody>
      </p:sp>
    </p:spTree>
    <p:extLst>
      <p:ext uri="{BB962C8B-B14F-4D97-AF65-F5344CB8AC3E}">
        <p14:creationId xmlns:p14="http://schemas.microsoft.com/office/powerpoint/2010/main" val="34895675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Odkaz - 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A4E03-3B64-4614-374E-EA458CE9FED9}"/>
              </a:ext>
            </a:extLst>
          </p:cNvPr>
          <p:cNvCxnSpPr/>
          <p:nvPr/>
        </p:nvCxnSpPr>
        <p:spPr>
          <a:xfrm flipH="1">
            <a:off x="3252121" y="749939"/>
            <a:ext cx="508820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B356D-8B6E-C18D-5CED-BF8F65746CE3}"/>
              </a:ext>
            </a:extLst>
          </p:cNvPr>
          <p:cNvCxnSpPr/>
          <p:nvPr/>
        </p:nvCxnSpPr>
        <p:spPr>
          <a:xfrm flipH="1">
            <a:off x="5375787" y="589550"/>
            <a:ext cx="339213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75AB64-9424-C027-A352-D449976948CE}"/>
              </a:ext>
            </a:extLst>
          </p:cNvPr>
          <p:cNvCxnSpPr/>
          <p:nvPr/>
        </p:nvCxnSpPr>
        <p:spPr>
          <a:xfrm flipH="1" flipV="1">
            <a:off x="2446416" y="2173843"/>
            <a:ext cx="1327355" cy="96595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6AE04-6980-E20A-99CE-49961CED6927}"/>
              </a:ext>
            </a:extLst>
          </p:cNvPr>
          <p:cNvSpPr txBox="1"/>
          <p:nvPr/>
        </p:nvSpPr>
        <p:spPr>
          <a:xfrm>
            <a:off x="2663914" y="3169294"/>
            <a:ext cx="23339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náš soubor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376C-D36E-B614-0035-879F28CEF0D7}"/>
              </a:ext>
            </a:extLst>
          </p:cNvPr>
          <p:cNvSpPr txBox="1"/>
          <p:nvPr/>
        </p:nvSpPr>
        <p:spPr>
          <a:xfrm>
            <a:off x="2921997" y="401217"/>
            <a:ext cx="20758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CA733-AB73-B8BD-8715-A369C41CB221}"/>
              </a:ext>
            </a:extLst>
          </p:cNvPr>
          <p:cNvSpPr txBox="1"/>
          <p:nvPr/>
        </p:nvSpPr>
        <p:spPr>
          <a:xfrm>
            <a:off x="5457540" y="216317"/>
            <a:ext cx="10852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Text odkazu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2CD83-26E9-2217-592C-2962AF798064}"/>
              </a:ext>
            </a:extLst>
          </p:cNvPr>
          <p:cNvCxnSpPr/>
          <p:nvPr/>
        </p:nvCxnSpPr>
        <p:spPr>
          <a:xfrm flipH="1" flipV="1">
            <a:off x="5921477" y="2173843"/>
            <a:ext cx="936523" cy="11339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7B64B-2BA0-ADEC-E89F-7F2842BFDD2C}"/>
              </a:ext>
            </a:extLst>
          </p:cNvPr>
          <p:cNvSpPr txBox="1"/>
          <p:nvPr/>
        </p:nvSpPr>
        <p:spPr>
          <a:xfrm>
            <a:off x="6784258" y="3532239"/>
            <a:ext cx="196207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Místo textu je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1DC224-FF0F-8947-63C5-2A4256AE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97" y="1317752"/>
            <a:ext cx="8459381" cy="102884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AD1887-698A-037E-115E-01DC6580B0D6}"/>
              </a:ext>
            </a:extLst>
          </p:cNvPr>
          <p:cNvCxnSpPr/>
          <p:nvPr/>
        </p:nvCxnSpPr>
        <p:spPr>
          <a:xfrm flipV="1">
            <a:off x="1172497" y="1762432"/>
            <a:ext cx="530942" cy="204680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C6D87-5362-9C5C-596E-117BC8E71BE7}"/>
              </a:ext>
            </a:extLst>
          </p:cNvPr>
          <p:cNvSpPr txBox="1"/>
          <p:nvPr/>
        </p:nvSpPr>
        <p:spPr>
          <a:xfrm>
            <a:off x="914400" y="3989439"/>
            <a:ext cx="3335850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element s id=„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krecek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3D89-A5C0-8F3F-6F6F-C03E1FD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odkazu Ondra ??</a:t>
            </a:r>
          </a:p>
        </p:txBody>
      </p:sp>
    </p:spTree>
    <p:extLst>
      <p:ext uri="{BB962C8B-B14F-4D97-AF65-F5344CB8AC3E}">
        <p14:creationId xmlns:p14="http://schemas.microsoft.com/office/powerpoint/2010/main" val="33120658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1BC1-152D-8ADB-D837-AE1A249D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E5A91-4D07-7DE0-89EE-6F8B68BB8C2F}"/>
              </a:ext>
            </a:extLst>
          </p:cNvPr>
          <p:cNvSpPr txBox="1"/>
          <p:nvPr/>
        </p:nvSpPr>
        <p:spPr>
          <a:xfrm>
            <a:off x="486697" y="873457"/>
            <a:ext cx="4841069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Otevřete si „ukol_4.html“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vložte zmenšený (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stylama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)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cs-CZ" dirty="0"/>
              <a:t>Z obrázku udělejte odkaz co zobrazí velký obrázek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cs-CZ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  <p:extLst>
      <p:ext uri="{BB962C8B-B14F-4D97-AF65-F5344CB8AC3E}">
        <p14:creationId xmlns:p14="http://schemas.microsoft.com/office/powerpoint/2010/main" val="4877878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HyperText Markup Language</a:t>
            </a:r>
          </a:p>
          <a:p>
            <a:r>
              <a:t>Značkovací jazyk pro tvorbu webových stránek</a:t>
            </a:r>
          </a:p>
          <a:p>
            <a:r>
              <a:t>Pomáhá nám vytvořit strukturu stránky, která obsahuje například:</a:t>
            </a:r>
          </a:p>
          <a:p>
            <a:pPr marL="338138" lvl="1" indent="-138112">
              <a:buChar char="•"/>
            </a:pPr>
            <a:r>
              <a:t>Nadpisy</a:t>
            </a:r>
          </a:p>
          <a:p>
            <a:pPr marL="338138" lvl="1" indent="-138112">
              <a:buChar char="•"/>
            </a:pPr>
            <a:r>
              <a:t>Seznamy</a:t>
            </a:r>
          </a:p>
          <a:p>
            <a:pPr marL="338138" lvl="1" indent="-138112">
              <a:buChar char="•"/>
            </a:pPr>
            <a:r>
              <a:t>Odstavce</a:t>
            </a:r>
          </a:p>
          <a:p>
            <a:pPr marL="338138" lvl="1" indent="-138112">
              <a:buChar char="•"/>
            </a:pPr>
            <a:r>
              <a:t>Odkazy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E500-6A75-683A-115B-575A5EE2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EC47-40D7-4571-3271-B19753FCE197}"/>
              </a:ext>
            </a:extLst>
          </p:cNvPr>
          <p:cNvSpPr txBox="1"/>
          <p:nvPr/>
        </p:nvSpPr>
        <p:spPr>
          <a:xfrm>
            <a:off x="508819" y="1260987"/>
            <a:ext cx="630140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Změnte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předchozí odstavec a použijte 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class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namíto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„inline“ stylu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cs-CZ" dirty="0"/>
              <a:t>Přidejte volný řádek na konci každého řádku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  <p:extLst>
      <p:ext uri="{BB962C8B-B14F-4D97-AF65-F5344CB8AC3E}">
        <p14:creationId xmlns:p14="http://schemas.microsoft.com/office/powerpoint/2010/main" val="1316521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95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Navigace (menu) - Navbar</a:t>
            </a:r>
          </a:p>
        </p:txBody>
      </p:sp>
      <p:pic>
        <p:nvPicPr>
          <p:cNvPr id="95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13FB-E53A-1ECB-A495-A9A6D52D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D98CA-38FD-1122-92D5-4412860A8AED}"/>
              </a:ext>
            </a:extLst>
          </p:cNvPr>
          <p:cNvSpPr txBox="1"/>
          <p:nvPr/>
        </p:nvSpPr>
        <p:spPr>
          <a:xfrm>
            <a:off x="597310" y="1047135"/>
            <a:ext cx="4714432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Vytvořte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si soubor „ukol_6.html“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dirty="0"/>
              <a:t>Udělejte rozcestník s odkazy na předchozích 5 úkolů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cs-CZ" dirty="0"/>
              <a:t>Můžete použít různé styly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  <p:extLst>
      <p:ext uri="{BB962C8B-B14F-4D97-AF65-F5344CB8AC3E}">
        <p14:creationId xmlns:p14="http://schemas.microsoft.com/office/powerpoint/2010/main" val="385388414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4181-EC5A-C19A-331D-5936C20F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Div – styly – Ondra ??</a:t>
            </a:r>
          </a:p>
        </p:txBody>
      </p:sp>
    </p:spTree>
    <p:extLst>
      <p:ext uri="{BB962C8B-B14F-4D97-AF65-F5344CB8AC3E}">
        <p14:creationId xmlns:p14="http://schemas.microsoft.com/office/powerpoint/2010/main" val="170341097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BOX Model – Chrome </a:t>
            </a:r>
            <a:r>
              <a:rPr lang="cs-CZ" dirty="0" err="1"/>
              <a:t>dev</a:t>
            </a:r>
            <a:r>
              <a:rPr lang="cs-CZ" dirty="0"/>
              <a:t>. </a:t>
            </a:r>
            <a:r>
              <a:rPr lang="cs-CZ" dirty="0" err="1"/>
              <a:t>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881345" y="986641"/>
            <a:ext cx="3082339" cy="39703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b="1" dirty="0" err="1"/>
              <a:t>Position</a:t>
            </a:r>
            <a:endParaRPr lang="cs-CZ" b="1" dirty="0"/>
          </a:p>
          <a:p>
            <a:r>
              <a:rPr lang="cs-CZ" dirty="0"/>
              <a:t> - pozicování elementu</a:t>
            </a:r>
          </a:p>
          <a:p>
            <a:r>
              <a:rPr lang="cs-CZ" b="1" dirty="0" err="1"/>
              <a:t>Margin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vnější okraj</a:t>
            </a:r>
          </a:p>
          <a:p>
            <a:r>
              <a:rPr lang="cs-CZ" b="1" dirty="0" err="1"/>
              <a:t>Border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ohraničení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Padding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vnitřní okraj</a:t>
            </a:r>
          </a:p>
          <a:p>
            <a:r>
              <a:rPr lang="cs-CZ" b="1" dirty="0"/>
              <a:t>Obsah</a:t>
            </a:r>
            <a:r>
              <a:rPr lang="cs-CZ" dirty="0"/>
              <a:t> </a:t>
            </a:r>
          </a:p>
          <a:p>
            <a:pPr marL="285750" indent="-285750">
              <a:buFontTx/>
              <a:buChar char="-"/>
            </a:pPr>
            <a:r>
              <a:rPr lang="cs-CZ" dirty="0"/>
              <a:t> modrý vnitřek</a:t>
            </a:r>
          </a:p>
          <a:p>
            <a:endParaRPr lang="cs-CZ" dirty="0">
              <a:ea typeface="+mn-lt"/>
              <a:cs typeface="+mn-lt"/>
            </a:endParaRPr>
          </a:p>
          <a:p>
            <a:r>
              <a:rPr lang="cs-CZ" b="1" dirty="0" err="1"/>
              <a:t>Pain</a:t>
            </a:r>
            <a:r>
              <a:rPr lang="cs-CZ" b="1" dirty="0"/>
              <a:t> </a:t>
            </a:r>
            <a:r>
              <a:rPr lang="cs-CZ" b="1" dirty="0" err="1"/>
              <a:t>relief</a:t>
            </a:r>
            <a:r>
              <a:rPr lang="cs-CZ" b="1" dirty="0"/>
              <a:t>:</a:t>
            </a:r>
          </a:p>
          <a:p>
            <a:r>
              <a:rPr lang="cs-CZ" dirty="0">
                <a:ea typeface="+mn-lt"/>
                <a:cs typeface="+mn-lt"/>
              </a:rPr>
              <a:t>box-</a:t>
            </a:r>
            <a:r>
              <a:rPr lang="cs-CZ" dirty="0" err="1">
                <a:ea typeface="+mn-lt"/>
                <a:cs typeface="+mn-lt"/>
              </a:rPr>
              <a:t>sizing</a:t>
            </a:r>
            <a:r>
              <a:rPr lang="cs-CZ" dirty="0">
                <a:ea typeface="+mn-lt"/>
                <a:cs typeface="+mn-lt"/>
              </a:rPr>
              <a:t>: </a:t>
            </a:r>
            <a:r>
              <a:rPr lang="cs-CZ" dirty="0" err="1">
                <a:ea typeface="+mn-lt"/>
                <a:cs typeface="+mn-lt"/>
              </a:rPr>
              <a:t>border</a:t>
            </a:r>
            <a:r>
              <a:rPr lang="cs-CZ" dirty="0">
                <a:ea typeface="+mn-lt"/>
                <a:cs typeface="+mn-lt"/>
              </a:rPr>
              <a:t>-box;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073F1-83FE-B84C-9802-10FF63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8" y="1716866"/>
            <a:ext cx="3520301" cy="2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889397"/>
          </a:xfrm>
        </p:spPr>
        <p:txBody>
          <a:bodyPr>
            <a:normAutofit fontScale="90000"/>
          </a:bodyPr>
          <a:lstStyle/>
          <a:p>
            <a:r>
              <a:rPr lang="cs-CZ" dirty="0"/>
              <a:t>Co je to </a:t>
            </a:r>
            <a:r>
              <a:rPr lang="en-GB" dirty="0"/>
              <a:t>CSS?</a:t>
            </a:r>
            <a:br>
              <a:rPr lang="en-GB" dirty="0"/>
            </a:br>
            <a:br>
              <a:rPr lang="en-GB" dirty="0"/>
            </a:br>
            <a:r>
              <a:rPr lang="en-GB" sz="1800" b="0" dirty="0">
                <a:solidFill>
                  <a:srgbClr val="000000"/>
                </a:solidFill>
              </a:rPr>
              <a:t>CSS </a:t>
            </a:r>
            <a:r>
              <a:rPr lang="en-GB" sz="1800" b="0" dirty="0" err="1">
                <a:solidFill>
                  <a:srgbClr val="000000"/>
                </a:solidFill>
              </a:rPr>
              <a:t>říká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jaké</a:t>
            </a:r>
            <a:r>
              <a:rPr lang="en-GB" sz="1800" b="0" dirty="0">
                <a:solidFill>
                  <a:srgbClr val="000000"/>
                </a:solidFill>
              </a:rPr>
              <a:t> se </a:t>
            </a:r>
            <a:r>
              <a:rPr lang="en-GB" sz="1800" b="0" dirty="0" err="1">
                <a:solidFill>
                  <a:srgbClr val="000000"/>
                </a:solidFill>
              </a:rPr>
              <a:t>budou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zobrazovat</a:t>
            </a:r>
            <a:r>
              <a:rPr lang="en-GB" sz="1800" b="0" dirty="0">
                <a:solidFill>
                  <a:srgbClr val="000000"/>
                </a:solidFill>
              </a:rPr>
              <a:t>:</a:t>
            </a:r>
            <a:br>
              <a:rPr lang="en-GB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6F866-3208-4CAE-936D-89A0FA18BA4C}" type="datetime3">
              <a:rPr lang="en-US" smtClean="0"/>
              <a:pPr/>
              <a:t>7 July 2023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 dirty="0"/>
              <a:t>„Za pomoci kombinace jednoduchých stylů lze vytvořit komplexní a krásné prezentace“</a:t>
            </a:r>
          </a:p>
        </p:txBody>
      </p:sp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1471" y="140753"/>
            <a:ext cx="6427031" cy="806452"/>
          </a:xfrm>
        </p:spPr>
        <p:txBody>
          <a:bodyPr/>
          <a:lstStyle/>
          <a:p>
            <a:r>
              <a:rPr lang="en-GB" dirty="0" err="1">
                <a:latin typeface="Vodafone Rg"/>
              </a:rPr>
              <a:t>Možnosti</a:t>
            </a:r>
            <a:r>
              <a:rPr lang="en-GB" dirty="0">
                <a:latin typeface="Vodafone Rg"/>
              </a:rPr>
              <a:t> </a:t>
            </a:r>
            <a:r>
              <a:rPr lang="en-GB" dirty="0" err="1">
                <a:latin typeface="Vodafone Rg"/>
              </a:rPr>
              <a:t>propojení</a:t>
            </a:r>
            <a:r>
              <a:rPr lang="cs-CZ" dirty="0">
                <a:latin typeface="Vodafone Rg"/>
              </a:rPr>
              <a:t> </a:t>
            </a:r>
            <a:r>
              <a:rPr lang="en-GB" dirty="0">
                <a:latin typeface="Vodafone Rg"/>
              </a:rPr>
              <a:t>CSS a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37A0-FB83-C745-B7F1-B85B32ECB70C}"/>
              </a:ext>
            </a:extLst>
          </p:cNvPr>
          <p:cNvSpPr txBox="1"/>
          <p:nvPr/>
        </p:nvSpPr>
        <p:spPr>
          <a:xfrm>
            <a:off x="165498" y="886768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inline</a:t>
            </a:r>
            <a:r>
              <a:rPr lang="cs-CZ" dirty="0">
                <a:latin typeface="Vodafone Rg" pitchFamily="34" charset="0"/>
              </a:rPr>
              <a:t> styling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604FE-320E-7346-A30F-3AC1BF747F3E}"/>
              </a:ext>
            </a:extLst>
          </p:cNvPr>
          <p:cNvSpPr txBox="1"/>
          <p:nvPr/>
        </p:nvSpPr>
        <p:spPr>
          <a:xfrm>
            <a:off x="164892" y="2118772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&lt;style&gt;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69CE5E-62F5-6543-9AD4-8E893693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21" y="1679421"/>
            <a:ext cx="3661970" cy="1292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85A4A-D90D-D644-ADB9-70973FCA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221" y="819301"/>
            <a:ext cx="3689716" cy="62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7CA4D5-F9ED-C54C-ABB9-087E4263BBB0}"/>
              </a:ext>
            </a:extLst>
          </p:cNvPr>
          <p:cNvSpPr txBox="1"/>
          <p:nvPr/>
        </p:nvSpPr>
        <p:spPr>
          <a:xfrm>
            <a:off x="164892" y="3804016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b="1" dirty="0" err="1">
                <a:latin typeface="Vodafone Rg" pitchFamily="34" charset="0"/>
              </a:rPr>
              <a:t>linking</a:t>
            </a:r>
            <a:r>
              <a:rPr lang="cs-CZ" b="1" dirty="0">
                <a:latin typeface="Vodafone Rg" pitchFamily="34" charset="0"/>
              </a:rPr>
              <a:t> </a:t>
            </a:r>
            <a:r>
              <a:rPr lang="cs-CZ" b="1" dirty="0" err="1">
                <a:latin typeface="Vodafone Rg" pitchFamily="34" charset="0"/>
              </a:rPr>
              <a:t>the</a:t>
            </a:r>
            <a:r>
              <a:rPr lang="cs-CZ" b="1" dirty="0">
                <a:latin typeface="Vodafone Rg" pitchFamily="34" charset="0"/>
              </a:rPr>
              <a:t> CSS </a:t>
            </a:r>
            <a:r>
              <a:rPr lang="cs-CZ" b="1" dirty="0" err="1">
                <a:latin typeface="Vodafone Rg" pitchFamily="34" charset="0"/>
              </a:rPr>
              <a:t>file</a:t>
            </a:r>
            <a:endParaRPr lang="cs-CZ" b="1" dirty="0">
              <a:latin typeface="Vodafone Rg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D0E13-428A-7F48-96D6-A272214B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70" y="3650989"/>
            <a:ext cx="3697319" cy="6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314700" y="438150"/>
            <a:ext cx="5829300" cy="1050925"/>
          </a:xfrm>
        </p:spPr>
        <p:txBody>
          <a:bodyPr/>
          <a:lstStyle/>
          <a:p>
            <a:r>
              <a:rPr lang="en-GB" dirty="0" err="1">
                <a:latin typeface="Vodafone Rg"/>
              </a:rPr>
              <a:t>Nejlepší</a:t>
            </a:r>
            <a:r>
              <a:rPr lang="en-GB" dirty="0">
                <a:latin typeface="Vodafone Rg"/>
              </a:rPr>
              <a:t> </a:t>
            </a:r>
            <a:r>
              <a:rPr lang="en-GB" dirty="0" err="1">
                <a:latin typeface="Vodafone Rg"/>
              </a:rPr>
              <a:t>propojení</a:t>
            </a:r>
            <a:r>
              <a:rPr lang="en-GB" dirty="0">
                <a:latin typeface="Vodafone Rg"/>
              </a:rPr>
              <a:t> CSS a HTML</a:t>
            </a:r>
            <a:endParaRPr lang="en-US" dirty="0">
              <a:latin typeface="Vodafone Rg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579747" y="1239400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987435" y="3076850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309690"/>
              </p:ext>
            </p:extLst>
          </p:nvPr>
        </p:nvGraphicFramePr>
        <p:xfrm>
          <a:off x="1022123" y="1872912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3048000" progId="Word.Document.12">
                  <p:embed/>
                </p:oleObj>
              </mc:Choice>
              <mc:Fallback>
                <p:oleObj name="Document" r:id="rId3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123" y="1872912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Otevřete</a:t>
            </a:r>
            <a:r>
              <a:rPr dirty="0"/>
              <a:t> Visual studio code</a:t>
            </a:r>
          </a:p>
          <a:p>
            <a:r>
              <a:rPr dirty="0" err="1"/>
              <a:t>Otevřete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složku</a:t>
            </a:r>
            <a:r>
              <a:rPr dirty="0"/>
              <a:t> html (</a:t>
            </a:r>
            <a:r>
              <a:rPr dirty="0" err="1"/>
              <a:t>najdete</a:t>
            </a:r>
            <a:r>
              <a:rPr dirty="0"/>
              <a:t> ji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složce</a:t>
            </a:r>
            <a:r>
              <a:rPr dirty="0"/>
              <a:t> sandbox)</a:t>
            </a:r>
          </a:p>
          <a:p>
            <a:pPr marL="347663" lvl="1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rPr dirty="0"/>
              <a:t>File -&gt; Open Folder</a:t>
            </a:r>
          </a:p>
          <a:p>
            <a:r>
              <a:rPr dirty="0" err="1"/>
              <a:t>Otevřete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soubor</a:t>
            </a: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index.html</a:t>
            </a:r>
            <a:endParaRPr lang="cs-CZ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Otevřete si soubor </a:t>
            </a:r>
            <a:r>
              <a:rPr lang="cs-CZ" dirty="0">
                <a:solidFill>
                  <a:schemeClr val="accent1"/>
                </a:solidFill>
              </a:rPr>
              <a:t>styles.css</a:t>
            </a:r>
            <a:endParaRPr dirty="0">
              <a:solidFill>
                <a:schemeClr val="accent1"/>
              </a:solidFill>
            </a:endParaRP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 dirty="0">
              <a:solidFill>
                <a:schemeClr val="accent1"/>
              </a:solidFill>
            </a:endParaRPr>
          </a:p>
          <a:p>
            <a:r>
              <a:rPr dirty="0" err="1"/>
              <a:t>Soubory</a:t>
            </a:r>
            <a:r>
              <a:rPr dirty="0"/>
              <a:t> s </a:t>
            </a:r>
            <a:r>
              <a:rPr dirty="0" err="1"/>
              <a:t>koncovkou</a:t>
            </a:r>
            <a:r>
              <a:rPr dirty="0"/>
              <a:t> .html </a:t>
            </a:r>
            <a:r>
              <a:rPr dirty="0" err="1"/>
              <a:t>jsou</a:t>
            </a:r>
            <a:r>
              <a:rPr dirty="0"/>
              <a:t> HTML </a:t>
            </a:r>
            <a:r>
              <a:rPr dirty="0" err="1"/>
              <a:t>soubory</a:t>
            </a:r>
            <a:r>
              <a:rPr lang="cs-CZ" dirty="0"/>
              <a:t> a s koncovkou CSS jsou CSS soubory</a:t>
            </a:r>
            <a:endParaRPr dirty="0"/>
          </a:p>
          <a:p>
            <a:r>
              <a:rPr dirty="0" err="1"/>
              <a:t>Základní</a:t>
            </a:r>
            <a:r>
              <a:rPr dirty="0"/>
              <a:t> </a:t>
            </a:r>
            <a:r>
              <a:rPr dirty="0" err="1"/>
              <a:t>struktura</a:t>
            </a:r>
            <a:r>
              <a:rPr dirty="0"/>
              <a:t> </a:t>
            </a:r>
            <a:r>
              <a:rPr dirty="0" err="1"/>
              <a:t>souboru</a:t>
            </a:r>
            <a:r>
              <a:rPr dirty="0"/>
              <a:t> je </a:t>
            </a:r>
            <a:r>
              <a:rPr dirty="0" err="1"/>
              <a:t>značka</a:t>
            </a:r>
            <a:r>
              <a:rPr dirty="0"/>
              <a:t> &lt;html&gt;, </a:t>
            </a:r>
            <a:r>
              <a:rPr dirty="0" err="1"/>
              <a:t>která</a:t>
            </a:r>
            <a:r>
              <a:rPr dirty="0"/>
              <a:t> </a:t>
            </a:r>
            <a:r>
              <a:rPr dirty="0" err="1"/>
              <a:t>obaluje</a:t>
            </a:r>
            <a:r>
              <a:rPr dirty="0"/>
              <a:t> </a:t>
            </a:r>
            <a:r>
              <a:rPr dirty="0" err="1"/>
              <a:t>prvky</a:t>
            </a:r>
            <a:r>
              <a:rPr dirty="0"/>
              <a:t> &lt;head&gt; a &lt;body&gt;</a:t>
            </a:r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92C1F-8B95-7122-6D86-417FFC8F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06" y="1436680"/>
            <a:ext cx="2467319" cy="12384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rPr dirty="0"/>
              <a:t>V </a:t>
            </a:r>
            <a:r>
              <a:rPr dirty="0" err="1"/>
              <a:t>prvku</a:t>
            </a:r>
            <a:r>
              <a:rPr dirty="0"/>
              <a:t> &lt;head&gt; se</a:t>
            </a:r>
            <a:r>
              <a:rPr lang="cs-CZ" dirty="0"/>
              <a:t> může</a:t>
            </a:r>
            <a:r>
              <a:rPr dirty="0"/>
              <a:t> </a:t>
            </a:r>
            <a:r>
              <a:rPr dirty="0" err="1"/>
              <a:t>nacház</a:t>
            </a:r>
            <a:r>
              <a:rPr lang="cs-CZ" dirty="0"/>
              <a:t>et</a:t>
            </a:r>
            <a:r>
              <a:rPr dirty="0"/>
              <a:t>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1358</Words>
  <Application>Microsoft Office PowerPoint</Application>
  <PresentationFormat>On-screen Show (16:9)</PresentationFormat>
  <Paragraphs>280</Paragraphs>
  <Slides>38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Consolas</vt:lpstr>
      <vt:lpstr>Helvetica Neue</vt:lpstr>
      <vt:lpstr>Open Sans</vt:lpstr>
      <vt:lpstr>Open Sans Light</vt:lpstr>
      <vt:lpstr>Source Sans Pro</vt:lpstr>
      <vt:lpstr>Vodafone Rg</vt:lpstr>
      <vt:lpstr>Vodafone</vt:lpstr>
      <vt:lpstr>Document</vt:lpstr>
      <vt:lpstr>Základy HTML</vt:lpstr>
      <vt:lpstr>Webový adresář</vt:lpstr>
      <vt:lpstr>Co a k čemu je HTML?</vt:lpstr>
      <vt:lpstr>Co je to CSS?  CSS říká jaké se budou zobrazovat: </vt:lpstr>
      <vt:lpstr>Možnosti propojení CSS a HTML</vt:lpstr>
      <vt:lpstr>Nejlepší propojení CSS a HTML</vt:lpstr>
      <vt:lpstr>Začínáme</vt:lpstr>
      <vt:lpstr>Index.html struktura</vt:lpstr>
      <vt:lpstr>V prvku &lt;head&gt; se může nacházet: </vt:lpstr>
      <vt:lpstr>Úkol 1</vt:lpstr>
      <vt:lpstr>Úkol 1</vt:lpstr>
      <vt:lpstr>HTML element = TAG</vt:lpstr>
      <vt:lpstr>Tagy / elementy</vt:lpstr>
      <vt:lpstr>Tag – Nadpisy (header)</vt:lpstr>
      <vt:lpstr>Anatomie CSS pravidel</vt:lpstr>
      <vt:lpstr>CSS – Barvy</vt:lpstr>
      <vt:lpstr>Seznamy – UL &amp; OL</vt:lpstr>
      <vt:lpstr>Výběr dle typu elementu</vt:lpstr>
      <vt:lpstr>Zápis class a ID do HTML</vt:lpstr>
      <vt:lpstr>PowerPoint Presentation</vt:lpstr>
      <vt:lpstr>Více ke stylování seznamů</vt:lpstr>
      <vt:lpstr>Úkol #2</vt:lpstr>
      <vt:lpstr>Tabulka - &lt;table&gt;</vt:lpstr>
      <vt:lpstr>Styly tabulky Ondra ?</vt:lpstr>
      <vt:lpstr>Obrázek - img</vt:lpstr>
      <vt:lpstr>Obrázek styly – Ondra ??</vt:lpstr>
      <vt:lpstr>Odkaz - A</vt:lpstr>
      <vt:lpstr>Styly odkazu Ondra ??</vt:lpstr>
      <vt:lpstr>Úkol 4</vt:lpstr>
      <vt:lpstr>Text</vt:lpstr>
      <vt:lpstr>Úkol 5</vt:lpstr>
      <vt:lpstr>Navigace (menu) - Navbar</vt:lpstr>
      <vt:lpstr>Úkol 6</vt:lpstr>
      <vt:lpstr>Oddělovač obsahu – Div, Section</vt:lpstr>
      <vt:lpstr>Div – styly – Ondra ??</vt:lpstr>
      <vt:lpstr>Nejlepší praktiky</vt:lpstr>
      <vt:lpstr>BOX Model – Chrome dev. tools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dc:creator>Přemysl Fiala, Vodafone</dc:creator>
  <cp:lastModifiedBy>Přemysl Fiala, Vodafone</cp:lastModifiedBy>
  <cp:revision>9</cp:revision>
  <dcterms:modified xsi:type="dcterms:W3CDTF">2023-07-07T11:44:34Z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2023-07-07T11:44:34Z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e0d104e4-c00f-4758-939b-0f93f21497cc</vt:lpwstr>
  </property>
  <property fmtid="{D5CDD505-2E9C-101B-9397-08002B2CF9AE}" pid="8" name="MSIP_Label_0359f705-2ba0-454b-9cfc-6ce5bcaac040_ContentBits">
    <vt:lpwstr>2</vt:lpwstr>
  </property>
</Properties>
</file>